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6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0D879-14DF-468C-9CDB-FCD7841A402B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D43CB-BD94-47D7-9FEC-9015D6788B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2032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0D879-14DF-468C-9CDB-FCD7841A402B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D43CB-BD94-47D7-9FEC-9015D6788B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5977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0D879-14DF-468C-9CDB-FCD7841A402B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D43CB-BD94-47D7-9FEC-9015D6788B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9297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0D879-14DF-468C-9CDB-FCD7841A402B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D43CB-BD94-47D7-9FEC-9015D6788B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9915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0D879-14DF-468C-9CDB-FCD7841A402B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D43CB-BD94-47D7-9FEC-9015D6788B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9918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0D879-14DF-468C-9CDB-FCD7841A402B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D43CB-BD94-47D7-9FEC-9015D6788B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6925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0D879-14DF-468C-9CDB-FCD7841A402B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D43CB-BD94-47D7-9FEC-9015D6788B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6773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0D879-14DF-468C-9CDB-FCD7841A402B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D43CB-BD94-47D7-9FEC-9015D6788B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087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0D879-14DF-468C-9CDB-FCD7841A402B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D43CB-BD94-47D7-9FEC-9015D6788B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3800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0D879-14DF-468C-9CDB-FCD7841A402B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D43CB-BD94-47D7-9FEC-9015D6788B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9576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0D879-14DF-468C-9CDB-FCD7841A402B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D43CB-BD94-47D7-9FEC-9015D6788B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673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7000"/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70D879-14DF-468C-9CDB-FCD7841A402B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D43CB-BD94-47D7-9FEC-9015D6788B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9115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audio" Target="../media/audio6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5.wav"/><Relationship Id="rId5" Type="http://schemas.openxmlformats.org/officeDocument/2006/relationships/audio" Target="../media/audio4.wav"/><Relationship Id="rId4" Type="http://schemas.openxmlformats.org/officeDocument/2006/relationships/audio" Target="../media/audio3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1886" y="2148116"/>
            <a:ext cx="11408228" cy="255454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69850" h="38100" prst="cross"/>
            </a:sp3d>
          </a:bodyPr>
          <a:lstStyle/>
          <a:p>
            <a:pPr algn="ctr"/>
            <a:r>
              <a:rPr lang="ru-RU" sz="40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  <a:reflection blurRad="6350" stA="53000" endA="300" endPos="35500" dir="5400000" sy="-90000" algn="bl" rotWithShape="0"/>
                </a:effectLst>
                <a:latin typeface="Georgia" panose="02040502050405020303" pitchFamily="18" charset="0"/>
              </a:rPr>
              <a:t>Кроссворд на повторение тем Ветхого завета</a:t>
            </a:r>
          </a:p>
          <a:p>
            <a:pPr algn="ctr"/>
            <a:endParaRPr lang="ru-RU" sz="40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  <a:reflection blurRad="6350" stA="53000" endA="300" endPos="35500" dir="5400000" sy="-90000" algn="bl" rotWithShape="0"/>
              </a:effectLst>
              <a:latin typeface="Georgia" panose="02040502050405020303" pitchFamily="18" charset="0"/>
            </a:endParaRPr>
          </a:p>
          <a:p>
            <a:pPr algn="ctr"/>
            <a:endParaRPr lang="ru-RU" sz="4000" dirty="0" smtClean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  <a:reflection blurRad="6350" stA="53000" endA="300" endPos="35500" dir="5400000" sy="-90000" algn="bl" rotWithShape="0"/>
              </a:effectLst>
              <a:latin typeface="Georgia" panose="02040502050405020303" pitchFamily="18" charset="0"/>
            </a:endParaRPr>
          </a:p>
          <a:p>
            <a:pPr algn="ctr"/>
            <a:r>
              <a:rPr lang="ru-RU" sz="40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  <a:reflection blurRad="6350" stA="53000" endA="300" endPos="35500" dir="5400000" sy="-90000" algn="bl" rotWithShape="0"/>
                </a:effectLst>
                <a:latin typeface="Georgia" panose="02040502050405020303" pitchFamily="18" charset="0"/>
              </a:rPr>
              <a:t>Подготовила Наталья Викторовна Морозова</a:t>
            </a:r>
            <a:endParaRPr lang="ru-RU" sz="40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  <a:reflection blurRad="6350" stA="53000" endA="300" endPos="35500" dir="5400000" sy="-90000" algn="bl" rotWithShape="0"/>
              </a:effectLst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314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4859650"/>
              </p:ext>
            </p:extLst>
          </p:nvPr>
        </p:nvGraphicFramePr>
        <p:xfrm>
          <a:off x="1955806" y="-927100"/>
          <a:ext cx="7289800" cy="6750050"/>
        </p:xfrm>
        <a:graphic>
          <a:graphicData uri="http://schemas.openxmlformats.org/drawingml/2006/table">
            <a:tbl>
              <a:tblPr bandRow="1">
                <a:tableStyleId>{C4B1156A-380E-4F78-BDF5-A606A8083BF9}</a:tableStyleId>
              </a:tblPr>
              <a:tblGrid>
                <a:gridCol w="364490">
                  <a:extLst>
                    <a:ext uri="{9D8B030D-6E8A-4147-A177-3AD203B41FA5}">
                      <a16:colId xmlns:a16="http://schemas.microsoft.com/office/drawing/2014/main" val="3231611405"/>
                    </a:ext>
                  </a:extLst>
                </a:gridCol>
                <a:gridCol w="364490">
                  <a:extLst>
                    <a:ext uri="{9D8B030D-6E8A-4147-A177-3AD203B41FA5}">
                      <a16:colId xmlns:a16="http://schemas.microsoft.com/office/drawing/2014/main" val="906248115"/>
                    </a:ext>
                  </a:extLst>
                </a:gridCol>
                <a:gridCol w="364490">
                  <a:extLst>
                    <a:ext uri="{9D8B030D-6E8A-4147-A177-3AD203B41FA5}">
                      <a16:colId xmlns:a16="http://schemas.microsoft.com/office/drawing/2014/main" val="3372048128"/>
                    </a:ext>
                  </a:extLst>
                </a:gridCol>
                <a:gridCol w="364490">
                  <a:extLst>
                    <a:ext uri="{9D8B030D-6E8A-4147-A177-3AD203B41FA5}">
                      <a16:colId xmlns:a16="http://schemas.microsoft.com/office/drawing/2014/main" val="2935788028"/>
                    </a:ext>
                  </a:extLst>
                </a:gridCol>
                <a:gridCol w="364490">
                  <a:extLst>
                    <a:ext uri="{9D8B030D-6E8A-4147-A177-3AD203B41FA5}">
                      <a16:colId xmlns:a16="http://schemas.microsoft.com/office/drawing/2014/main" val="3340503258"/>
                    </a:ext>
                  </a:extLst>
                </a:gridCol>
                <a:gridCol w="364490">
                  <a:extLst>
                    <a:ext uri="{9D8B030D-6E8A-4147-A177-3AD203B41FA5}">
                      <a16:colId xmlns:a16="http://schemas.microsoft.com/office/drawing/2014/main" val="59958986"/>
                    </a:ext>
                  </a:extLst>
                </a:gridCol>
                <a:gridCol w="364490">
                  <a:extLst>
                    <a:ext uri="{9D8B030D-6E8A-4147-A177-3AD203B41FA5}">
                      <a16:colId xmlns:a16="http://schemas.microsoft.com/office/drawing/2014/main" val="3701414084"/>
                    </a:ext>
                  </a:extLst>
                </a:gridCol>
                <a:gridCol w="364490">
                  <a:extLst>
                    <a:ext uri="{9D8B030D-6E8A-4147-A177-3AD203B41FA5}">
                      <a16:colId xmlns:a16="http://schemas.microsoft.com/office/drawing/2014/main" val="2498495905"/>
                    </a:ext>
                  </a:extLst>
                </a:gridCol>
                <a:gridCol w="364490">
                  <a:extLst>
                    <a:ext uri="{9D8B030D-6E8A-4147-A177-3AD203B41FA5}">
                      <a16:colId xmlns:a16="http://schemas.microsoft.com/office/drawing/2014/main" val="3481934262"/>
                    </a:ext>
                  </a:extLst>
                </a:gridCol>
                <a:gridCol w="364490">
                  <a:extLst>
                    <a:ext uri="{9D8B030D-6E8A-4147-A177-3AD203B41FA5}">
                      <a16:colId xmlns:a16="http://schemas.microsoft.com/office/drawing/2014/main" val="481670015"/>
                    </a:ext>
                  </a:extLst>
                </a:gridCol>
                <a:gridCol w="364490">
                  <a:extLst>
                    <a:ext uri="{9D8B030D-6E8A-4147-A177-3AD203B41FA5}">
                      <a16:colId xmlns:a16="http://schemas.microsoft.com/office/drawing/2014/main" val="2335565101"/>
                    </a:ext>
                  </a:extLst>
                </a:gridCol>
                <a:gridCol w="364490">
                  <a:extLst>
                    <a:ext uri="{9D8B030D-6E8A-4147-A177-3AD203B41FA5}">
                      <a16:colId xmlns:a16="http://schemas.microsoft.com/office/drawing/2014/main" val="531496558"/>
                    </a:ext>
                  </a:extLst>
                </a:gridCol>
                <a:gridCol w="364490">
                  <a:extLst>
                    <a:ext uri="{9D8B030D-6E8A-4147-A177-3AD203B41FA5}">
                      <a16:colId xmlns:a16="http://schemas.microsoft.com/office/drawing/2014/main" val="3251667314"/>
                    </a:ext>
                  </a:extLst>
                </a:gridCol>
                <a:gridCol w="392424">
                  <a:extLst>
                    <a:ext uri="{9D8B030D-6E8A-4147-A177-3AD203B41FA5}">
                      <a16:colId xmlns:a16="http://schemas.microsoft.com/office/drawing/2014/main" val="1645786316"/>
                    </a:ext>
                  </a:extLst>
                </a:gridCol>
                <a:gridCol w="336556">
                  <a:extLst>
                    <a:ext uri="{9D8B030D-6E8A-4147-A177-3AD203B41FA5}">
                      <a16:colId xmlns:a16="http://schemas.microsoft.com/office/drawing/2014/main" val="3612551378"/>
                    </a:ext>
                  </a:extLst>
                </a:gridCol>
                <a:gridCol w="364490">
                  <a:extLst>
                    <a:ext uri="{9D8B030D-6E8A-4147-A177-3AD203B41FA5}">
                      <a16:colId xmlns:a16="http://schemas.microsoft.com/office/drawing/2014/main" val="4133942744"/>
                    </a:ext>
                  </a:extLst>
                </a:gridCol>
                <a:gridCol w="364490">
                  <a:extLst>
                    <a:ext uri="{9D8B030D-6E8A-4147-A177-3AD203B41FA5}">
                      <a16:colId xmlns:a16="http://schemas.microsoft.com/office/drawing/2014/main" val="1194030705"/>
                    </a:ext>
                  </a:extLst>
                </a:gridCol>
                <a:gridCol w="364490">
                  <a:extLst>
                    <a:ext uri="{9D8B030D-6E8A-4147-A177-3AD203B41FA5}">
                      <a16:colId xmlns:a16="http://schemas.microsoft.com/office/drawing/2014/main" val="3669997841"/>
                    </a:ext>
                  </a:extLst>
                </a:gridCol>
                <a:gridCol w="364490">
                  <a:extLst>
                    <a:ext uri="{9D8B030D-6E8A-4147-A177-3AD203B41FA5}">
                      <a16:colId xmlns:a16="http://schemas.microsoft.com/office/drawing/2014/main" val="1198781896"/>
                    </a:ext>
                  </a:extLst>
                </a:gridCol>
                <a:gridCol w="364490">
                  <a:extLst>
                    <a:ext uri="{9D8B030D-6E8A-4147-A177-3AD203B41FA5}">
                      <a16:colId xmlns:a16="http://schemas.microsoft.com/office/drawing/2014/main" val="2889492374"/>
                    </a:ext>
                  </a:extLst>
                </a:gridCol>
              </a:tblGrid>
              <a:tr h="336550"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1588999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2175800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7988195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5345514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1192542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0024392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9460175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0782794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4786787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9763234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5453821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</a:t>
                      </a:r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6756467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12</a:t>
                      </a:r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5643781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8703448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13</a:t>
                      </a:r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</a:t>
                      </a:r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8330792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3411922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15</a:t>
                      </a:r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2379584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4985511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3942783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6365245"/>
                  </a:ext>
                </a:extLst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878339"/>
              </p:ext>
            </p:extLst>
          </p:nvPr>
        </p:nvGraphicFramePr>
        <p:xfrm>
          <a:off x="4876800" y="431800"/>
          <a:ext cx="364490" cy="1346200"/>
        </p:xfrm>
        <a:graphic>
          <a:graphicData uri="http://schemas.openxmlformats.org/drawingml/2006/table">
            <a:tbl>
              <a:tblPr bandRow="1">
                <a:tableStyleId>{C4B1156A-380E-4F78-BDF5-A606A8083BF9}</a:tableStyleId>
              </a:tblPr>
              <a:tblGrid>
                <a:gridCol w="364490">
                  <a:extLst>
                    <a:ext uri="{9D8B030D-6E8A-4147-A177-3AD203B41FA5}">
                      <a16:colId xmlns:a16="http://schemas.microsoft.com/office/drawing/2014/main" val="1148693865"/>
                    </a:ext>
                  </a:extLst>
                </a:gridCol>
              </a:tblGrid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А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4708148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Д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2678187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А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5885644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М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4995723"/>
                  </a:ext>
                </a:extLst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7827401"/>
              </p:ext>
            </p:extLst>
          </p:nvPr>
        </p:nvGraphicFramePr>
        <p:xfrm>
          <a:off x="6328413" y="765175"/>
          <a:ext cx="364490" cy="1682750"/>
        </p:xfrm>
        <a:graphic>
          <a:graphicData uri="http://schemas.openxmlformats.org/drawingml/2006/table">
            <a:tbl>
              <a:tblPr bandRow="1">
                <a:tableStyleId>{C4B1156A-380E-4F78-BDF5-A606A8083BF9}</a:tableStyleId>
              </a:tblPr>
              <a:tblGrid>
                <a:gridCol w="364490">
                  <a:extLst>
                    <a:ext uri="{9D8B030D-6E8A-4147-A177-3AD203B41FA5}">
                      <a16:colId xmlns:a16="http://schemas.microsoft.com/office/drawing/2014/main" val="445147206"/>
                    </a:ext>
                  </a:extLst>
                </a:gridCol>
              </a:tblGrid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Р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7231618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Е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6656603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Б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3771751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Р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851174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О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4354026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1080970"/>
              </p:ext>
            </p:extLst>
          </p:nvPr>
        </p:nvGraphicFramePr>
        <p:xfrm>
          <a:off x="4511046" y="1104900"/>
          <a:ext cx="2915920" cy="336550"/>
        </p:xfrm>
        <a:graphic>
          <a:graphicData uri="http://schemas.openxmlformats.org/drawingml/2006/table">
            <a:tbl>
              <a:tblPr bandRow="1">
                <a:tableStyleId>{C4B1156A-380E-4F78-BDF5-A606A8083BF9}</a:tableStyleId>
              </a:tblPr>
              <a:tblGrid>
                <a:gridCol w="364490">
                  <a:extLst>
                    <a:ext uri="{9D8B030D-6E8A-4147-A177-3AD203B41FA5}">
                      <a16:colId xmlns:a16="http://schemas.microsoft.com/office/drawing/2014/main" val="1082843251"/>
                    </a:ext>
                  </a:extLst>
                </a:gridCol>
                <a:gridCol w="364490">
                  <a:extLst>
                    <a:ext uri="{9D8B030D-6E8A-4147-A177-3AD203B41FA5}">
                      <a16:colId xmlns:a16="http://schemas.microsoft.com/office/drawing/2014/main" val="3341957091"/>
                    </a:ext>
                  </a:extLst>
                </a:gridCol>
                <a:gridCol w="364490">
                  <a:extLst>
                    <a:ext uri="{9D8B030D-6E8A-4147-A177-3AD203B41FA5}">
                      <a16:colId xmlns:a16="http://schemas.microsoft.com/office/drawing/2014/main" val="784943242"/>
                    </a:ext>
                  </a:extLst>
                </a:gridCol>
                <a:gridCol w="364490">
                  <a:extLst>
                    <a:ext uri="{9D8B030D-6E8A-4147-A177-3AD203B41FA5}">
                      <a16:colId xmlns:a16="http://schemas.microsoft.com/office/drawing/2014/main" val="1700952305"/>
                    </a:ext>
                  </a:extLst>
                </a:gridCol>
                <a:gridCol w="364490">
                  <a:extLst>
                    <a:ext uri="{9D8B030D-6E8A-4147-A177-3AD203B41FA5}">
                      <a16:colId xmlns:a16="http://schemas.microsoft.com/office/drawing/2014/main" val="1265942188"/>
                    </a:ext>
                  </a:extLst>
                </a:gridCol>
                <a:gridCol w="364490">
                  <a:extLst>
                    <a:ext uri="{9D8B030D-6E8A-4147-A177-3AD203B41FA5}">
                      <a16:colId xmlns:a16="http://schemas.microsoft.com/office/drawing/2014/main" val="1938611306"/>
                    </a:ext>
                  </a:extLst>
                </a:gridCol>
                <a:gridCol w="392424">
                  <a:extLst>
                    <a:ext uri="{9D8B030D-6E8A-4147-A177-3AD203B41FA5}">
                      <a16:colId xmlns:a16="http://schemas.microsoft.com/office/drawing/2014/main" val="485850856"/>
                    </a:ext>
                  </a:extLst>
                </a:gridCol>
                <a:gridCol w="336556">
                  <a:extLst>
                    <a:ext uri="{9D8B030D-6E8A-4147-A177-3AD203B41FA5}">
                      <a16:colId xmlns:a16="http://schemas.microsoft.com/office/drawing/2014/main" val="1124311190"/>
                    </a:ext>
                  </a:extLst>
                </a:gridCol>
              </a:tblGrid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З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А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П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О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В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Е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Д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Ь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8760357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9514787"/>
              </p:ext>
            </p:extLst>
          </p:nvPr>
        </p:nvGraphicFramePr>
        <p:xfrm>
          <a:off x="3773810" y="1441450"/>
          <a:ext cx="364490" cy="1682750"/>
        </p:xfrm>
        <a:graphic>
          <a:graphicData uri="http://schemas.openxmlformats.org/drawingml/2006/table">
            <a:tbl>
              <a:tblPr bandRow="1">
                <a:tableStyleId>{C4B1156A-380E-4F78-BDF5-A606A8083BF9}</a:tableStyleId>
              </a:tblPr>
              <a:tblGrid>
                <a:gridCol w="364490">
                  <a:extLst>
                    <a:ext uri="{9D8B030D-6E8A-4147-A177-3AD203B41FA5}">
                      <a16:colId xmlns:a16="http://schemas.microsoft.com/office/drawing/2014/main" val="2268096072"/>
                    </a:ext>
                  </a:extLst>
                </a:gridCol>
              </a:tblGrid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Д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9970468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О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3177918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Б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782693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Р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3155049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О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7470384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2558925"/>
              </p:ext>
            </p:extLst>
          </p:nvPr>
        </p:nvGraphicFramePr>
        <p:xfrm>
          <a:off x="8883016" y="1441450"/>
          <a:ext cx="364490" cy="1346200"/>
        </p:xfrm>
        <a:graphic>
          <a:graphicData uri="http://schemas.openxmlformats.org/drawingml/2006/table">
            <a:tbl>
              <a:tblPr bandRow="1">
                <a:tableStyleId>{C4B1156A-380E-4F78-BDF5-A606A8083BF9}</a:tableStyleId>
              </a:tblPr>
              <a:tblGrid>
                <a:gridCol w="364490">
                  <a:extLst>
                    <a:ext uri="{9D8B030D-6E8A-4147-A177-3AD203B41FA5}">
                      <a16:colId xmlns:a16="http://schemas.microsoft.com/office/drawing/2014/main" val="1504604063"/>
                    </a:ext>
                  </a:extLst>
                </a:gridCol>
              </a:tblGrid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З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1874621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М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1124559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Е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0746898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Й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4816518"/>
                  </a:ext>
                </a:extLst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2477691"/>
              </p:ext>
            </p:extLst>
          </p:nvPr>
        </p:nvGraphicFramePr>
        <p:xfrm>
          <a:off x="4872676" y="2117725"/>
          <a:ext cx="4373880" cy="336550"/>
        </p:xfrm>
        <a:graphic>
          <a:graphicData uri="http://schemas.openxmlformats.org/drawingml/2006/table">
            <a:tbl>
              <a:tblPr bandRow="1">
                <a:tableStyleId>{C4B1156A-380E-4F78-BDF5-A606A8083BF9}</a:tableStyleId>
              </a:tblPr>
              <a:tblGrid>
                <a:gridCol w="364490">
                  <a:extLst>
                    <a:ext uri="{9D8B030D-6E8A-4147-A177-3AD203B41FA5}">
                      <a16:colId xmlns:a16="http://schemas.microsoft.com/office/drawing/2014/main" val="3971890498"/>
                    </a:ext>
                  </a:extLst>
                </a:gridCol>
                <a:gridCol w="364490">
                  <a:extLst>
                    <a:ext uri="{9D8B030D-6E8A-4147-A177-3AD203B41FA5}">
                      <a16:colId xmlns:a16="http://schemas.microsoft.com/office/drawing/2014/main" val="2779186651"/>
                    </a:ext>
                  </a:extLst>
                </a:gridCol>
                <a:gridCol w="364490">
                  <a:extLst>
                    <a:ext uri="{9D8B030D-6E8A-4147-A177-3AD203B41FA5}">
                      <a16:colId xmlns:a16="http://schemas.microsoft.com/office/drawing/2014/main" val="87320827"/>
                    </a:ext>
                  </a:extLst>
                </a:gridCol>
                <a:gridCol w="364490">
                  <a:extLst>
                    <a:ext uri="{9D8B030D-6E8A-4147-A177-3AD203B41FA5}">
                      <a16:colId xmlns:a16="http://schemas.microsoft.com/office/drawing/2014/main" val="4194647392"/>
                    </a:ext>
                  </a:extLst>
                </a:gridCol>
                <a:gridCol w="364490">
                  <a:extLst>
                    <a:ext uri="{9D8B030D-6E8A-4147-A177-3AD203B41FA5}">
                      <a16:colId xmlns:a16="http://schemas.microsoft.com/office/drawing/2014/main" val="251238181"/>
                    </a:ext>
                  </a:extLst>
                </a:gridCol>
                <a:gridCol w="392424">
                  <a:extLst>
                    <a:ext uri="{9D8B030D-6E8A-4147-A177-3AD203B41FA5}">
                      <a16:colId xmlns:a16="http://schemas.microsoft.com/office/drawing/2014/main" val="2874287619"/>
                    </a:ext>
                  </a:extLst>
                </a:gridCol>
                <a:gridCol w="336556">
                  <a:extLst>
                    <a:ext uri="{9D8B030D-6E8A-4147-A177-3AD203B41FA5}">
                      <a16:colId xmlns:a16="http://schemas.microsoft.com/office/drawing/2014/main" val="3644480911"/>
                    </a:ext>
                  </a:extLst>
                </a:gridCol>
                <a:gridCol w="364490">
                  <a:extLst>
                    <a:ext uri="{9D8B030D-6E8A-4147-A177-3AD203B41FA5}">
                      <a16:colId xmlns:a16="http://schemas.microsoft.com/office/drawing/2014/main" val="1725665134"/>
                    </a:ext>
                  </a:extLst>
                </a:gridCol>
                <a:gridCol w="364490">
                  <a:extLst>
                    <a:ext uri="{9D8B030D-6E8A-4147-A177-3AD203B41FA5}">
                      <a16:colId xmlns:a16="http://schemas.microsoft.com/office/drawing/2014/main" val="2578269369"/>
                    </a:ext>
                  </a:extLst>
                </a:gridCol>
                <a:gridCol w="364490">
                  <a:extLst>
                    <a:ext uri="{9D8B030D-6E8A-4147-A177-3AD203B41FA5}">
                      <a16:colId xmlns:a16="http://schemas.microsoft.com/office/drawing/2014/main" val="1587070208"/>
                    </a:ext>
                  </a:extLst>
                </a:gridCol>
                <a:gridCol w="364490">
                  <a:extLst>
                    <a:ext uri="{9D8B030D-6E8A-4147-A177-3AD203B41FA5}">
                      <a16:colId xmlns:a16="http://schemas.microsoft.com/office/drawing/2014/main" val="1568403522"/>
                    </a:ext>
                  </a:extLst>
                </a:gridCol>
                <a:gridCol w="364490">
                  <a:extLst>
                    <a:ext uri="{9D8B030D-6E8A-4147-A177-3AD203B41FA5}">
                      <a16:colId xmlns:a16="http://schemas.microsoft.com/office/drawing/2014/main" val="3748696887"/>
                    </a:ext>
                  </a:extLst>
                </a:gridCol>
              </a:tblGrid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Г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Р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Е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Х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О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П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А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Д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Е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Н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И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Е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9401234"/>
                  </a:ext>
                </a:extLst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4425456"/>
              </p:ext>
            </p:extLst>
          </p:nvPr>
        </p:nvGraphicFramePr>
        <p:xfrm>
          <a:off x="6695762" y="2095500"/>
          <a:ext cx="392424" cy="2374900"/>
        </p:xfrm>
        <a:graphic>
          <a:graphicData uri="http://schemas.openxmlformats.org/drawingml/2006/table">
            <a:tbl>
              <a:tblPr bandRow="1">
                <a:tableStyleId>{C4B1156A-380E-4F78-BDF5-A606A8083BF9}</a:tableStyleId>
              </a:tblPr>
              <a:tblGrid>
                <a:gridCol w="392424">
                  <a:extLst>
                    <a:ext uri="{9D8B030D-6E8A-4147-A177-3AD203B41FA5}">
                      <a16:colId xmlns:a16="http://schemas.microsoft.com/office/drawing/2014/main" val="115120821"/>
                    </a:ext>
                  </a:extLst>
                </a:gridCol>
              </a:tblGrid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П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8350819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Л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6833798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А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8940719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Н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370229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Е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1514839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Т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9076146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Ы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126695"/>
                  </a:ext>
                </a:extLst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1289051"/>
              </p:ext>
            </p:extLst>
          </p:nvPr>
        </p:nvGraphicFramePr>
        <p:xfrm>
          <a:off x="5599433" y="2105025"/>
          <a:ext cx="364490" cy="1009650"/>
        </p:xfrm>
        <a:graphic>
          <a:graphicData uri="http://schemas.openxmlformats.org/drawingml/2006/table">
            <a:tbl>
              <a:tblPr bandRow="1">
                <a:tableStyleId>{C4B1156A-380E-4F78-BDF5-A606A8083BF9}</a:tableStyleId>
              </a:tblPr>
              <a:tblGrid>
                <a:gridCol w="364490">
                  <a:extLst>
                    <a:ext uri="{9D8B030D-6E8A-4147-A177-3AD203B41FA5}">
                      <a16:colId xmlns:a16="http://schemas.microsoft.com/office/drawing/2014/main" val="350527411"/>
                    </a:ext>
                  </a:extLst>
                </a:gridCol>
              </a:tblGrid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Е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5106982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В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2949103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А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422811"/>
                  </a:ext>
                </a:extLst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0839542"/>
              </p:ext>
            </p:extLst>
          </p:nvPr>
        </p:nvGraphicFramePr>
        <p:xfrm>
          <a:off x="7787009" y="1774825"/>
          <a:ext cx="364490" cy="3048000"/>
        </p:xfrm>
        <a:graphic>
          <a:graphicData uri="http://schemas.openxmlformats.org/drawingml/2006/table">
            <a:tbl>
              <a:tblPr bandRow="1">
                <a:tableStyleId>{C4B1156A-380E-4F78-BDF5-A606A8083BF9}</a:tableStyleId>
              </a:tblPr>
              <a:tblGrid>
                <a:gridCol w="364490">
                  <a:extLst>
                    <a:ext uri="{9D8B030D-6E8A-4147-A177-3AD203B41FA5}">
                      <a16:colId xmlns:a16="http://schemas.microsoft.com/office/drawing/2014/main" val="181714862"/>
                    </a:ext>
                  </a:extLst>
                </a:gridCol>
              </a:tblGrid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Ш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8814976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Е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6056018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С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4065581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Т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4595230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О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7584293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Д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6994409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Н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4170306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Е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1077118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В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9814571"/>
                  </a:ext>
                </a:extLst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3224012"/>
              </p:ext>
            </p:extLst>
          </p:nvPr>
        </p:nvGraphicFramePr>
        <p:xfrm>
          <a:off x="3402984" y="2776538"/>
          <a:ext cx="2551430" cy="336550"/>
        </p:xfrm>
        <a:graphic>
          <a:graphicData uri="http://schemas.openxmlformats.org/drawingml/2006/table">
            <a:tbl>
              <a:tblPr bandRow="1">
                <a:tableStyleId>{C4B1156A-380E-4F78-BDF5-A606A8083BF9}</a:tableStyleId>
              </a:tblPr>
              <a:tblGrid>
                <a:gridCol w="364490">
                  <a:extLst>
                    <a:ext uri="{9D8B030D-6E8A-4147-A177-3AD203B41FA5}">
                      <a16:colId xmlns:a16="http://schemas.microsoft.com/office/drawing/2014/main" val="123123693"/>
                    </a:ext>
                  </a:extLst>
                </a:gridCol>
                <a:gridCol w="364490">
                  <a:extLst>
                    <a:ext uri="{9D8B030D-6E8A-4147-A177-3AD203B41FA5}">
                      <a16:colId xmlns:a16="http://schemas.microsoft.com/office/drawing/2014/main" val="2679655500"/>
                    </a:ext>
                  </a:extLst>
                </a:gridCol>
                <a:gridCol w="364490">
                  <a:extLst>
                    <a:ext uri="{9D8B030D-6E8A-4147-A177-3AD203B41FA5}">
                      <a16:colId xmlns:a16="http://schemas.microsoft.com/office/drawing/2014/main" val="1498405212"/>
                    </a:ext>
                  </a:extLst>
                </a:gridCol>
                <a:gridCol w="364490">
                  <a:extLst>
                    <a:ext uri="{9D8B030D-6E8A-4147-A177-3AD203B41FA5}">
                      <a16:colId xmlns:a16="http://schemas.microsoft.com/office/drawing/2014/main" val="4057638867"/>
                    </a:ext>
                  </a:extLst>
                </a:gridCol>
                <a:gridCol w="364490">
                  <a:extLst>
                    <a:ext uri="{9D8B030D-6E8A-4147-A177-3AD203B41FA5}">
                      <a16:colId xmlns:a16="http://schemas.microsoft.com/office/drawing/2014/main" val="2615245513"/>
                    </a:ext>
                  </a:extLst>
                </a:gridCol>
                <a:gridCol w="364490">
                  <a:extLst>
                    <a:ext uri="{9D8B030D-6E8A-4147-A177-3AD203B41FA5}">
                      <a16:colId xmlns:a16="http://schemas.microsoft.com/office/drawing/2014/main" val="33632714"/>
                    </a:ext>
                  </a:extLst>
                </a:gridCol>
                <a:gridCol w="364490">
                  <a:extLst>
                    <a:ext uri="{9D8B030D-6E8A-4147-A177-3AD203B41FA5}">
                      <a16:colId xmlns:a16="http://schemas.microsoft.com/office/drawing/2014/main" val="3545447922"/>
                    </a:ext>
                  </a:extLst>
                </a:gridCol>
              </a:tblGrid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М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О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Л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И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Т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В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А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1126391"/>
                  </a:ext>
                </a:extLst>
              </a:tr>
            </a:tbl>
          </a:graphicData>
        </a:graphic>
      </p:graphicFrame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0029095"/>
              </p:ext>
            </p:extLst>
          </p:nvPr>
        </p:nvGraphicFramePr>
        <p:xfrm>
          <a:off x="3426159" y="2771776"/>
          <a:ext cx="364490" cy="2038350"/>
        </p:xfrm>
        <a:graphic>
          <a:graphicData uri="http://schemas.openxmlformats.org/drawingml/2006/table">
            <a:tbl>
              <a:tblPr bandRow="1">
                <a:tableStyleId>{C4B1156A-380E-4F78-BDF5-A606A8083BF9}</a:tableStyleId>
              </a:tblPr>
              <a:tblGrid>
                <a:gridCol w="364490">
                  <a:extLst>
                    <a:ext uri="{9D8B030D-6E8A-4147-A177-3AD203B41FA5}">
                      <a16:colId xmlns:a16="http://schemas.microsoft.com/office/drawing/2014/main" val="564536362"/>
                    </a:ext>
                  </a:extLst>
                </a:gridCol>
              </a:tblGrid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М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0914078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И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2668244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Х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5532570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А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7908364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И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1990227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Л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7485570"/>
                  </a:ext>
                </a:extLst>
              </a:tr>
            </a:tbl>
          </a:graphicData>
        </a:graphic>
      </p:graphicFrame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2378182"/>
              </p:ext>
            </p:extLst>
          </p:nvPr>
        </p:nvGraphicFramePr>
        <p:xfrm>
          <a:off x="4876800" y="2787650"/>
          <a:ext cx="364490" cy="2038350"/>
        </p:xfrm>
        <a:graphic>
          <a:graphicData uri="http://schemas.openxmlformats.org/drawingml/2006/table">
            <a:tbl>
              <a:tblPr bandRow="1">
                <a:tableStyleId>{C4B1156A-380E-4F78-BDF5-A606A8083BF9}</a:tableStyleId>
              </a:tblPr>
              <a:tblGrid>
                <a:gridCol w="364490">
                  <a:extLst>
                    <a:ext uri="{9D8B030D-6E8A-4147-A177-3AD203B41FA5}">
                      <a16:colId xmlns:a16="http://schemas.microsoft.com/office/drawing/2014/main" val="2882834306"/>
                    </a:ext>
                  </a:extLst>
                </a:gridCol>
              </a:tblGrid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Т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0046687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Р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3969298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Е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2935474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Т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7411605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И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8345536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Й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8065189"/>
                  </a:ext>
                </a:extLst>
              </a:tr>
            </a:tbl>
          </a:graphicData>
        </a:graphic>
      </p:graphicFrame>
      <p:graphicFrame>
        <p:nvGraphicFramePr>
          <p:cNvPr id="16" name="Таблица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676426"/>
              </p:ext>
            </p:extLst>
          </p:nvPr>
        </p:nvGraphicFramePr>
        <p:xfrm>
          <a:off x="6708618" y="3121025"/>
          <a:ext cx="1457960" cy="355600"/>
        </p:xfrm>
        <a:graphic>
          <a:graphicData uri="http://schemas.openxmlformats.org/drawingml/2006/table">
            <a:tbl>
              <a:tblPr bandRow="1">
                <a:tableStyleId>{C4B1156A-380E-4F78-BDF5-A606A8083BF9}</a:tableStyleId>
              </a:tblPr>
              <a:tblGrid>
                <a:gridCol w="392424">
                  <a:extLst>
                    <a:ext uri="{9D8B030D-6E8A-4147-A177-3AD203B41FA5}">
                      <a16:colId xmlns:a16="http://schemas.microsoft.com/office/drawing/2014/main" val="1856105832"/>
                    </a:ext>
                  </a:extLst>
                </a:gridCol>
                <a:gridCol w="336556">
                  <a:extLst>
                    <a:ext uri="{9D8B030D-6E8A-4147-A177-3AD203B41FA5}">
                      <a16:colId xmlns:a16="http://schemas.microsoft.com/office/drawing/2014/main" val="3088840292"/>
                    </a:ext>
                  </a:extLst>
                </a:gridCol>
                <a:gridCol w="364490">
                  <a:extLst>
                    <a:ext uri="{9D8B030D-6E8A-4147-A177-3AD203B41FA5}">
                      <a16:colId xmlns:a16="http://schemas.microsoft.com/office/drawing/2014/main" val="2017935436"/>
                    </a:ext>
                  </a:extLst>
                </a:gridCol>
                <a:gridCol w="364490">
                  <a:extLst>
                    <a:ext uri="{9D8B030D-6E8A-4147-A177-3AD203B41FA5}">
                      <a16:colId xmlns:a16="http://schemas.microsoft.com/office/drawing/2014/main" val="3909576351"/>
                    </a:ext>
                  </a:extLst>
                </a:gridCol>
              </a:tblGrid>
              <a:tr h="3556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Н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Е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Б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О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4741540"/>
                  </a:ext>
                </a:extLst>
              </a:tr>
            </a:tbl>
          </a:graphicData>
        </a:graphic>
      </p:graphicFrame>
      <p:graphicFrame>
        <p:nvGraphicFramePr>
          <p:cNvPr id="17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0551290"/>
              </p:ext>
            </p:extLst>
          </p:nvPr>
        </p:nvGraphicFramePr>
        <p:xfrm>
          <a:off x="3057206" y="3806825"/>
          <a:ext cx="1093470" cy="336550"/>
        </p:xfrm>
        <a:graphic>
          <a:graphicData uri="http://schemas.openxmlformats.org/drawingml/2006/table">
            <a:tbl>
              <a:tblPr bandRow="1">
                <a:tableStyleId>{C4B1156A-380E-4F78-BDF5-A606A8083BF9}</a:tableStyleId>
              </a:tblPr>
              <a:tblGrid>
                <a:gridCol w="364490">
                  <a:extLst>
                    <a:ext uri="{9D8B030D-6E8A-4147-A177-3AD203B41FA5}">
                      <a16:colId xmlns:a16="http://schemas.microsoft.com/office/drawing/2014/main" val="574543990"/>
                    </a:ext>
                  </a:extLst>
                </a:gridCol>
                <a:gridCol w="364490">
                  <a:extLst>
                    <a:ext uri="{9D8B030D-6E8A-4147-A177-3AD203B41FA5}">
                      <a16:colId xmlns:a16="http://schemas.microsoft.com/office/drawing/2014/main" val="406555131"/>
                    </a:ext>
                  </a:extLst>
                </a:gridCol>
                <a:gridCol w="364490">
                  <a:extLst>
                    <a:ext uri="{9D8B030D-6E8A-4147-A177-3AD203B41FA5}">
                      <a16:colId xmlns:a16="http://schemas.microsoft.com/office/drawing/2014/main" val="3349003729"/>
                    </a:ext>
                  </a:extLst>
                </a:gridCol>
              </a:tblGrid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Р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А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Й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3565339"/>
                  </a:ext>
                </a:extLst>
              </a:tr>
            </a:tbl>
          </a:graphicData>
        </a:graphic>
      </p:graphicFrame>
      <p:graphicFrame>
        <p:nvGraphicFramePr>
          <p:cNvPr id="19" name="Таблица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9122155"/>
              </p:ext>
            </p:extLst>
          </p:nvPr>
        </p:nvGraphicFramePr>
        <p:xfrm>
          <a:off x="5602292" y="3810001"/>
          <a:ext cx="1485894" cy="336550"/>
        </p:xfrm>
        <a:graphic>
          <a:graphicData uri="http://schemas.openxmlformats.org/drawingml/2006/table">
            <a:tbl>
              <a:tblPr bandRow="1">
                <a:tableStyleId>{C4B1156A-380E-4F78-BDF5-A606A8083BF9}</a:tableStyleId>
              </a:tblPr>
              <a:tblGrid>
                <a:gridCol w="364490">
                  <a:extLst>
                    <a:ext uri="{9D8B030D-6E8A-4147-A177-3AD203B41FA5}">
                      <a16:colId xmlns:a16="http://schemas.microsoft.com/office/drawing/2014/main" val="2028588171"/>
                    </a:ext>
                  </a:extLst>
                </a:gridCol>
                <a:gridCol w="364490">
                  <a:extLst>
                    <a:ext uri="{9D8B030D-6E8A-4147-A177-3AD203B41FA5}">
                      <a16:colId xmlns:a16="http://schemas.microsoft.com/office/drawing/2014/main" val="339781699"/>
                    </a:ext>
                  </a:extLst>
                </a:gridCol>
                <a:gridCol w="364490">
                  <a:extLst>
                    <a:ext uri="{9D8B030D-6E8A-4147-A177-3AD203B41FA5}">
                      <a16:colId xmlns:a16="http://schemas.microsoft.com/office/drawing/2014/main" val="3068595804"/>
                    </a:ext>
                  </a:extLst>
                </a:gridCol>
                <a:gridCol w="392424">
                  <a:extLst>
                    <a:ext uri="{9D8B030D-6E8A-4147-A177-3AD203B41FA5}">
                      <a16:colId xmlns:a16="http://schemas.microsoft.com/office/drawing/2014/main" val="1172726325"/>
                    </a:ext>
                  </a:extLst>
                </a:gridCol>
              </a:tblGrid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С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В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Е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Т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8505940"/>
                  </a:ext>
                </a:extLst>
              </a:tr>
            </a:tbl>
          </a:graphicData>
        </a:graphic>
      </p:graphicFrame>
      <p:graphicFrame>
        <p:nvGraphicFramePr>
          <p:cNvPr id="20" name="Таблица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3373467"/>
              </p:ext>
            </p:extLst>
          </p:nvPr>
        </p:nvGraphicFramePr>
        <p:xfrm>
          <a:off x="5587213" y="3803650"/>
          <a:ext cx="364490" cy="2019300"/>
        </p:xfrm>
        <a:graphic>
          <a:graphicData uri="http://schemas.openxmlformats.org/drawingml/2006/table">
            <a:tbl>
              <a:tblPr bandRow="1">
                <a:tableStyleId>{C4B1156A-380E-4F78-BDF5-A606A8083BF9}</a:tableStyleId>
              </a:tblPr>
              <a:tblGrid>
                <a:gridCol w="364490">
                  <a:extLst>
                    <a:ext uri="{9D8B030D-6E8A-4147-A177-3AD203B41FA5}">
                      <a16:colId xmlns:a16="http://schemas.microsoft.com/office/drawing/2014/main" val="2591871279"/>
                    </a:ext>
                  </a:extLst>
                </a:gridCol>
              </a:tblGrid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С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851940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М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7490562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Е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9587124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Р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4316813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Т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4187687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Ь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0960994"/>
                  </a:ext>
                </a:extLst>
              </a:tr>
            </a:tbl>
          </a:graphicData>
        </a:graphic>
      </p:graphicFrame>
      <p:graphicFrame>
        <p:nvGraphicFramePr>
          <p:cNvPr id="21" name="Таблица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6208173"/>
              </p:ext>
            </p:extLst>
          </p:nvPr>
        </p:nvGraphicFramePr>
        <p:xfrm>
          <a:off x="1962624" y="4474370"/>
          <a:ext cx="2186940" cy="336550"/>
        </p:xfrm>
        <a:graphic>
          <a:graphicData uri="http://schemas.openxmlformats.org/drawingml/2006/table">
            <a:tbl>
              <a:tblPr bandRow="1">
                <a:tableStyleId>{C4B1156A-380E-4F78-BDF5-A606A8083BF9}</a:tableStyleId>
              </a:tblPr>
              <a:tblGrid>
                <a:gridCol w="364490">
                  <a:extLst>
                    <a:ext uri="{9D8B030D-6E8A-4147-A177-3AD203B41FA5}">
                      <a16:colId xmlns:a16="http://schemas.microsoft.com/office/drawing/2014/main" val="2310039707"/>
                    </a:ext>
                  </a:extLst>
                </a:gridCol>
                <a:gridCol w="364490">
                  <a:extLst>
                    <a:ext uri="{9D8B030D-6E8A-4147-A177-3AD203B41FA5}">
                      <a16:colId xmlns:a16="http://schemas.microsoft.com/office/drawing/2014/main" val="1217170137"/>
                    </a:ext>
                  </a:extLst>
                </a:gridCol>
                <a:gridCol w="364490">
                  <a:extLst>
                    <a:ext uri="{9D8B030D-6E8A-4147-A177-3AD203B41FA5}">
                      <a16:colId xmlns:a16="http://schemas.microsoft.com/office/drawing/2014/main" val="1507177801"/>
                    </a:ext>
                  </a:extLst>
                </a:gridCol>
                <a:gridCol w="364490">
                  <a:extLst>
                    <a:ext uri="{9D8B030D-6E8A-4147-A177-3AD203B41FA5}">
                      <a16:colId xmlns:a16="http://schemas.microsoft.com/office/drawing/2014/main" val="850406897"/>
                    </a:ext>
                  </a:extLst>
                </a:gridCol>
                <a:gridCol w="364490">
                  <a:extLst>
                    <a:ext uri="{9D8B030D-6E8A-4147-A177-3AD203B41FA5}">
                      <a16:colId xmlns:a16="http://schemas.microsoft.com/office/drawing/2014/main" val="905823621"/>
                    </a:ext>
                  </a:extLst>
                </a:gridCol>
                <a:gridCol w="364490">
                  <a:extLst>
                    <a:ext uri="{9D8B030D-6E8A-4147-A177-3AD203B41FA5}">
                      <a16:colId xmlns:a16="http://schemas.microsoft.com/office/drawing/2014/main" val="869744119"/>
                    </a:ext>
                  </a:extLst>
                </a:gridCol>
              </a:tblGrid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А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Н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Г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Е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Л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Ы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3776095"/>
                  </a:ext>
                </a:extLst>
              </a:tr>
            </a:tbl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203200" y="127000"/>
            <a:ext cx="322881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Georgia" panose="02040502050405020303" pitchFamily="18" charset="0"/>
              </a:rPr>
              <a:t>По горизонтали:</a:t>
            </a:r>
          </a:p>
          <a:p>
            <a:endParaRPr lang="ru-RU" b="1" dirty="0">
              <a:latin typeface="Georgia" panose="02040502050405020303" pitchFamily="18" charset="0"/>
            </a:endParaRPr>
          </a:p>
          <a:p>
            <a:r>
              <a:rPr lang="ru-RU" dirty="0" smtClean="0">
                <a:latin typeface="Georgia" panose="02040502050405020303" pitchFamily="18" charset="0"/>
              </a:rPr>
              <a:t>3. Не есть с древа добра и зла – это первая…</a:t>
            </a:r>
          </a:p>
          <a:p>
            <a:r>
              <a:rPr lang="ru-RU" dirty="0" smtClean="0">
                <a:latin typeface="Georgia" panose="02040502050405020303" pitchFamily="18" charset="0"/>
              </a:rPr>
              <a:t>7. Нарушив первую заповедь, что совершили люди?</a:t>
            </a:r>
          </a:p>
          <a:p>
            <a:r>
              <a:rPr lang="ru-RU" dirty="0" smtClean="0">
                <a:latin typeface="Georgia" panose="02040502050405020303" pitchFamily="18" charset="0"/>
              </a:rPr>
              <a:t>10. Беседа первых людей с Богом – это…</a:t>
            </a:r>
          </a:p>
          <a:p>
            <a:r>
              <a:rPr lang="ru-RU" dirty="0" smtClean="0">
                <a:latin typeface="Georgia" panose="02040502050405020303" pitchFamily="18" charset="0"/>
              </a:rPr>
              <a:t>12. Твердь, которую Бог сотворил во второй день – это видимое…</a:t>
            </a:r>
          </a:p>
          <a:p>
            <a:r>
              <a:rPr lang="ru-RU" dirty="0" smtClean="0">
                <a:latin typeface="Georgia" panose="02040502050405020303" pitchFamily="18" charset="0"/>
              </a:rPr>
              <a:t>13. Где сначала поселил Бог первых людей?</a:t>
            </a:r>
          </a:p>
          <a:p>
            <a:r>
              <a:rPr lang="ru-RU" dirty="0" smtClean="0">
                <a:latin typeface="Georgia" panose="02040502050405020303" pitchFamily="18" charset="0"/>
              </a:rPr>
              <a:t>14. Что сотворил Бог в первый день?</a:t>
            </a:r>
          </a:p>
          <a:p>
            <a:r>
              <a:rPr lang="ru-RU" dirty="0" smtClean="0">
                <a:latin typeface="Georgia" panose="02040502050405020303" pitchFamily="18" charset="0"/>
              </a:rPr>
              <a:t>15. Кто был </a:t>
            </a:r>
          </a:p>
          <a:p>
            <a:r>
              <a:rPr lang="ru-RU" dirty="0" smtClean="0">
                <a:latin typeface="Georgia" panose="02040502050405020303" pitchFamily="18" charset="0"/>
              </a:rPr>
              <a:t>сотворен Богом до нашего</a:t>
            </a:r>
          </a:p>
          <a:p>
            <a:r>
              <a:rPr lang="ru-RU" dirty="0" smtClean="0">
                <a:latin typeface="Georgia" panose="02040502050405020303" pitchFamily="18" charset="0"/>
              </a:rPr>
              <a:t>Видимого мира?</a:t>
            </a:r>
          </a:p>
          <a:p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9258462" y="127000"/>
            <a:ext cx="2854987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Georgia" panose="02040502050405020303" pitchFamily="18" charset="0"/>
              </a:rPr>
              <a:t>По вертикали:</a:t>
            </a:r>
          </a:p>
          <a:p>
            <a:endParaRPr lang="ru-RU" b="1" dirty="0">
              <a:latin typeface="Georgia" panose="02040502050405020303" pitchFamily="18" charset="0"/>
            </a:endParaRPr>
          </a:p>
          <a:p>
            <a:r>
              <a:rPr lang="ru-RU" dirty="0">
                <a:latin typeface="Georgia" panose="02040502050405020303" pitchFamily="18" charset="0"/>
              </a:rPr>
              <a:t>1</a:t>
            </a:r>
            <a:r>
              <a:rPr lang="ru-RU" dirty="0" smtClean="0">
                <a:latin typeface="Georgia" panose="02040502050405020303" pitchFamily="18" charset="0"/>
              </a:rPr>
              <a:t>. Имя первого человека</a:t>
            </a:r>
          </a:p>
          <a:p>
            <a:r>
              <a:rPr lang="ru-RU" dirty="0">
                <a:latin typeface="Georgia" panose="02040502050405020303" pitchFamily="18" charset="0"/>
              </a:rPr>
              <a:t>2</a:t>
            </a:r>
            <a:r>
              <a:rPr lang="ru-RU" dirty="0" smtClean="0">
                <a:latin typeface="Georgia" panose="02040502050405020303" pitchFamily="18" charset="0"/>
              </a:rPr>
              <a:t>. Из чего Бог сотворил жену первому человеку?</a:t>
            </a:r>
          </a:p>
          <a:p>
            <a:r>
              <a:rPr lang="ru-RU" dirty="0">
                <a:latin typeface="Georgia" panose="02040502050405020303" pitchFamily="18" charset="0"/>
              </a:rPr>
              <a:t>4</a:t>
            </a:r>
            <a:r>
              <a:rPr lang="ru-RU" dirty="0" smtClean="0">
                <a:latin typeface="Georgia" panose="02040502050405020303" pitchFamily="18" charset="0"/>
              </a:rPr>
              <a:t>. Какое слово есть в названии древа, с которого Бог запретил вкушать плоды?</a:t>
            </a:r>
          </a:p>
          <a:p>
            <a:r>
              <a:rPr lang="ru-RU" dirty="0">
                <a:latin typeface="Georgia" panose="02040502050405020303" pitchFamily="18" charset="0"/>
              </a:rPr>
              <a:t>5</a:t>
            </a:r>
            <a:r>
              <a:rPr lang="ru-RU" dirty="0" smtClean="0">
                <a:latin typeface="Georgia" panose="02040502050405020303" pitchFamily="18" charset="0"/>
              </a:rPr>
              <a:t>. Кто соблазнил первых людей?</a:t>
            </a:r>
          </a:p>
          <a:p>
            <a:r>
              <a:rPr lang="ru-RU" dirty="0" smtClean="0">
                <a:latin typeface="Georgia" panose="02040502050405020303" pitchFamily="18" charset="0"/>
              </a:rPr>
              <a:t>6.Как называют время творения нашего мира?</a:t>
            </a:r>
          </a:p>
          <a:p>
            <a:r>
              <a:rPr lang="ru-RU" dirty="0">
                <a:latin typeface="Georgia" panose="02040502050405020303" pitchFamily="18" charset="0"/>
              </a:rPr>
              <a:t>8</a:t>
            </a:r>
            <a:r>
              <a:rPr lang="ru-RU" dirty="0" smtClean="0">
                <a:latin typeface="Georgia" panose="02040502050405020303" pitchFamily="18" charset="0"/>
              </a:rPr>
              <a:t>. Имя жены Адама.</a:t>
            </a:r>
          </a:p>
          <a:p>
            <a:r>
              <a:rPr lang="ru-RU" dirty="0">
                <a:latin typeface="Georgia" panose="02040502050405020303" pitchFamily="18" charset="0"/>
              </a:rPr>
              <a:t>9</a:t>
            </a:r>
            <a:r>
              <a:rPr lang="ru-RU" dirty="0" smtClean="0">
                <a:latin typeface="Georgia" panose="02040502050405020303" pitchFamily="18" charset="0"/>
              </a:rPr>
              <a:t>. Что сотворил Бог в четвертый день?</a:t>
            </a:r>
          </a:p>
          <a:p>
            <a:r>
              <a:rPr lang="ru-RU" dirty="0" smtClean="0">
                <a:latin typeface="Georgia" panose="02040502050405020303" pitchFamily="18" charset="0"/>
              </a:rPr>
              <a:t>10. Кто стоит во главе ангелов?</a:t>
            </a:r>
          </a:p>
          <a:p>
            <a:r>
              <a:rPr lang="ru-RU" dirty="0" smtClean="0">
                <a:latin typeface="Georgia" panose="02040502050405020303" pitchFamily="18" charset="0"/>
              </a:rPr>
              <a:t>11.В какой день Бог сотворил растения?</a:t>
            </a:r>
          </a:p>
          <a:p>
            <a:r>
              <a:rPr lang="ru-RU" dirty="0" smtClean="0">
                <a:latin typeface="Georgia" panose="02040502050405020303" pitchFamily="18" charset="0"/>
              </a:rPr>
              <a:t>14.Что ждало людей после грехопадения через какое-то время?</a:t>
            </a:r>
          </a:p>
          <a:p>
            <a:endParaRPr lang="ru-RU" dirty="0" smtClean="0">
              <a:latin typeface="Georgia" panose="02040502050405020303" pitchFamily="18" charset="0"/>
            </a:endParaRPr>
          </a:p>
          <a:p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132784" y="303486"/>
            <a:ext cx="566227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Кроссворд.</a:t>
            </a:r>
          </a:p>
          <a:p>
            <a:pPr algn="ctr"/>
            <a:r>
              <a:rPr lang="ru-RU" sz="66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Ветхий Завет.</a:t>
            </a:r>
            <a:endParaRPr lang="ru-RU" sz="66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55485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12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6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4" grpId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295</Words>
  <Application>Microsoft Office PowerPoint</Application>
  <PresentationFormat>Широкоэкранный</PresentationFormat>
  <Paragraphs>143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Georgia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w10-64</dc:creator>
  <cp:lastModifiedBy>w10-64</cp:lastModifiedBy>
  <cp:revision>13</cp:revision>
  <dcterms:created xsi:type="dcterms:W3CDTF">2021-11-06T17:36:41Z</dcterms:created>
  <dcterms:modified xsi:type="dcterms:W3CDTF">2022-02-01T08:12:48Z</dcterms:modified>
</cp:coreProperties>
</file>