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4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3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7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9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4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5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8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4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1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B6BF-3CEB-4CA4-83AC-1C72E46FCABE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99768-B476-425E-A43A-2C899D4EC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2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157" y="2197100"/>
            <a:ext cx="8956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Богослужение и устройство православного храма.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О святых иконах.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6792" y="4191000"/>
            <a:ext cx="7637027" cy="46166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Georgia" panose="02040502050405020303" pitchFamily="18" charset="0"/>
              </a:rPr>
              <a:t>Подготовила Наталья Викторовна Морозова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7" y="63500"/>
            <a:ext cx="4926469" cy="67056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6223000" y="1104900"/>
            <a:ext cx="473710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Пресвятую Троицу изображают в виде трех Ангелов, сидящих за столом. Так Господь явился некогда Аврааму.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 Троиц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0" y="439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4" y="838200"/>
            <a:ext cx="3589363" cy="524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7286" y="711200"/>
            <a:ext cx="33147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Икона святителя Николая Чудотворца, храм во имя </a:t>
            </a:r>
            <a:r>
              <a:rPr lang="ru-RU" sz="1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свт</a:t>
            </a:r>
            <a:r>
              <a:rPr lang="ru-RU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Спиридона, Покровск (Энгельс)</a:t>
            </a:r>
            <a:endParaRPr lang="ru-RU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000" y="1906478"/>
            <a:ext cx="5791200" cy="35394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Святые почитаются нами, поскольку в них изобразился Христос. Они являются живыми иконами. Золотой фон, на котором часто изображены святые, говорят нам о той нетленной славе Божией, в которой прибывает Господь и любящие Его.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"/>
            <a:ext cx="9321800" cy="314610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/>
          <p:cNvSpPr txBox="1"/>
          <p:nvPr/>
        </p:nvSpPr>
        <p:spPr>
          <a:xfrm>
            <a:off x="863600" y="4038600"/>
            <a:ext cx="10185400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 иконах изображаются и события Священной истории. В сюжетах из Ветхого и Нового Заветов иконопись доносит до нас не историческую действительность, а спасительный для нас смысл этих событий. В этом смысле икону называют «Евангелием в красках»</a:t>
            </a:r>
            <a:endParaRPr lang="ru-RU" sz="2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0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70000"/>
            <a:ext cx="6280150" cy="4186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6807200" y="2024555"/>
            <a:ext cx="4914900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Особые приемы написания икон позволяют видеть не обычное лицо и тело, а духовно преображенное, способное вместить божественную благодать. На иконах изображают Христа Спасителя, Богородицу и всех святых с сияющим ликом.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0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3" y="1260028"/>
            <a:ext cx="6176347" cy="445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TextBox 2"/>
          <p:cNvSpPr txBox="1"/>
          <p:nvPr/>
        </p:nvSpPr>
        <p:spPr>
          <a:xfrm>
            <a:off x="6908800" y="1933241"/>
            <a:ext cx="4775200" cy="310854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Человек, смотрящий на икону, становится центром ее созерцания. Он приобщается к происходящему на ней и тем самым становится причастником Божией благодати.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53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5100" y="2073504"/>
            <a:ext cx="5105400" cy="26776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чине освящения иконы звучат слова, означающие ее истинное предназначение для молящегося перед ней: через созерцание образа почитание и духовное созерцание Первообраза.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447801"/>
            <a:ext cx="5918088" cy="39290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67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62" y="315912"/>
            <a:ext cx="6802438" cy="359885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/>
          <p:cNvSpPr txBox="1"/>
          <p:nvPr/>
        </p:nvSpPr>
        <p:spPr>
          <a:xfrm>
            <a:off x="2288381" y="4279900"/>
            <a:ext cx="7594600" cy="2308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Созерцая икону, мы стремимся постичь высшее назначение человека -  восстановление в себе образа своего Творца. Святые иконы освящают своим присутствием дома и всех их жителей и прогоняют силу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вражию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6" y="788923"/>
            <a:ext cx="3798824" cy="51797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5562600" y="1778000"/>
            <a:ext cx="5651500" cy="28623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Особо чтимая икона нашего храма – образ святителя Спиридона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Тримифунтского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с частичкой его мощей.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Она была пожертвована нашему храму в праздник Покрова Пресвятой Богородицы в 2016 году.</a:t>
            </a:r>
          </a:p>
          <a:p>
            <a:pPr algn="ctr"/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Святой Спиридон – небесный покровитель нашего прихода.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889000"/>
            <a:ext cx="7594600" cy="48320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u="sng" dirty="0" smtClean="0"/>
              <a:t>Домашнее задание:</a:t>
            </a:r>
          </a:p>
          <a:p>
            <a:endParaRPr lang="ru-RU" sz="2800" dirty="0"/>
          </a:p>
          <a:p>
            <a:pPr marL="342900" indent="-342900">
              <a:buAutoNum type="arabicPeriod"/>
            </a:pPr>
            <a:r>
              <a:rPr lang="ru-RU" sz="2800" dirty="0" smtClean="0"/>
              <a:t>Какие особо почитаемые иконы есть в нашем храме и в нашей епархии, о которых вы знаете? </a:t>
            </a:r>
          </a:p>
          <a:p>
            <a:pPr marL="342900" indent="-342900">
              <a:buAutoNum type="arabicPeriod"/>
            </a:pPr>
            <a:endParaRPr lang="ru-RU" sz="2800" dirty="0"/>
          </a:p>
          <a:p>
            <a:pPr marL="342900" indent="-342900">
              <a:buAutoNum type="arabicPeriod"/>
            </a:pPr>
            <a:r>
              <a:rPr lang="ru-RU" sz="2800" dirty="0" smtClean="0"/>
              <a:t>Какие иконы Господа Иисуса Христа вы знаете?</a:t>
            </a:r>
          </a:p>
          <a:p>
            <a:pPr marL="342900" indent="-342900">
              <a:buAutoNum type="arabicPeriod"/>
            </a:pPr>
            <a:endParaRPr lang="ru-RU" sz="2800" dirty="0"/>
          </a:p>
          <a:p>
            <a:pPr marL="342900" indent="-342900">
              <a:buAutoNum type="arabicPeriod"/>
            </a:pPr>
            <a:r>
              <a:rPr lang="ru-RU" sz="2800" dirty="0" smtClean="0"/>
              <a:t>Посмотрите в нашем храме и назовите, какие иконы Богородицы вы увидели.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35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0" y="419270"/>
            <a:ext cx="4909530" cy="604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53100" y="419270"/>
            <a:ext cx="5537200" cy="304698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Слово «икона» – греческое, в переводе на русский язык означает «образ». Святые иконы берут свое начало в Священном Писании Ветхого Завета. </a:t>
            </a:r>
          </a:p>
          <a:p>
            <a:pPr algn="ctr"/>
            <a:endParaRPr lang="ru-RU" sz="2400" dirty="0">
              <a:latin typeface="Georgia" panose="02040502050405020303" pitchFamily="18" charset="0"/>
            </a:endParaRPr>
          </a:p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Сам Святой Дух был </a:t>
            </a:r>
            <a:r>
              <a:rPr lang="ru-RU" sz="2400" dirty="0" err="1" smtClean="0">
                <a:latin typeface="Georgia" panose="02040502050405020303" pitchFamily="18" charset="0"/>
              </a:rPr>
              <a:t>творителем</a:t>
            </a:r>
            <a:r>
              <a:rPr lang="ru-RU" sz="2400" dirty="0" smtClean="0">
                <a:latin typeface="Georgia" panose="02040502050405020303" pitchFamily="18" charset="0"/>
              </a:rPr>
              <a:t> нерукотворных образов 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0" y="3943867"/>
            <a:ext cx="6235700" cy="252026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0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19200"/>
            <a:ext cx="5604933" cy="42037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6036733" y="1219200"/>
            <a:ext cx="5422900" cy="16312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Господь явил Моисею с небес святилище Свое – образ скинии, ковчег и херувимов и строго повелел ему сделать подобные рукотворные святыни по виду и по образу показанных небесных образцов (Исх. 25).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2753" y="2943181"/>
            <a:ext cx="978913" cy="9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6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" y="561340"/>
            <a:ext cx="3530079" cy="5636260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TextBox 2"/>
          <p:cNvSpPr txBox="1"/>
          <p:nvPr/>
        </p:nvSpPr>
        <p:spPr>
          <a:xfrm>
            <a:off x="5029200" y="685800"/>
            <a:ext cx="6146800" cy="317009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smtClean="0">
                <a:latin typeface="Georgia" panose="02040502050405020303" pitchFamily="18" charset="0"/>
              </a:rPr>
              <a:t>Творцом </a:t>
            </a:r>
            <a:r>
              <a:rPr lang="ru-RU" sz="2000" dirty="0" smtClean="0">
                <a:latin typeface="Georgia" panose="02040502050405020303" pitchFamily="18" charset="0"/>
              </a:rPr>
              <a:t>первых рукотворных образов стал Моисей, который сотворил их по образцу, данному Богом.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До </a:t>
            </a:r>
            <a:r>
              <a:rPr lang="ru-RU" sz="2000" dirty="0" err="1" smtClean="0">
                <a:latin typeface="Georgia" panose="02040502050405020303" pitchFamily="18" charset="0"/>
              </a:rPr>
              <a:t>боговоплощения</a:t>
            </a:r>
            <a:r>
              <a:rPr lang="ru-RU" sz="2000" dirty="0" smtClean="0">
                <a:latin typeface="Georgia" panose="02040502050405020303" pitchFamily="18" charset="0"/>
              </a:rPr>
              <a:t> этот образ был невидим для человека и являлся только в слове. В Ветхом Завете почиталось Божественное Откровение, запечатленное в книгах Священного Писания, и никакого изображения лица Божия не могло быть.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4" name="Ветхий за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12130" y="4845878"/>
            <a:ext cx="1240183" cy="12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7" y="977900"/>
            <a:ext cx="6056742" cy="466090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515100" y="1415524"/>
            <a:ext cx="5194300" cy="37856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Учение православной Церкви об </a:t>
            </a:r>
            <a:r>
              <a:rPr lang="ru-RU" sz="2400" dirty="0" err="1" smtClean="0"/>
              <a:t>иконопочитании</a:t>
            </a:r>
            <a:r>
              <a:rPr lang="ru-RU" sz="2400" dirty="0" smtClean="0"/>
              <a:t> выразили собравшиеся в </a:t>
            </a:r>
            <a:r>
              <a:rPr lang="ru-RU" sz="2400" dirty="0" err="1" smtClean="0"/>
              <a:t>Никее</a:t>
            </a:r>
            <a:r>
              <a:rPr lang="ru-RU" sz="2400" dirty="0" smtClean="0"/>
              <a:t> в восьмом веке Святые Отцы </a:t>
            </a:r>
            <a:r>
              <a:rPr lang="en-US" sz="2400" dirty="0" smtClean="0"/>
              <a:t>VII</a:t>
            </a:r>
            <a:r>
              <a:rPr lang="ru-RU" sz="2400" dirty="0" smtClean="0"/>
              <a:t> Вселенского Собора.</a:t>
            </a:r>
          </a:p>
          <a:p>
            <a:endParaRPr lang="ru-RU" sz="2400" dirty="0"/>
          </a:p>
          <a:p>
            <a:r>
              <a:rPr lang="ru-RU" sz="2400" dirty="0" smtClean="0"/>
              <a:t>Постановление Собора говорит: «…честь, воздаваемая образу, восходит к первообразу, и поклоняющийся иконе, покланяется существу изображенного на ней».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04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42" y="866902"/>
            <a:ext cx="3601598" cy="493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TextBox 2"/>
          <p:cNvSpPr txBox="1"/>
          <p:nvPr/>
        </p:nvSpPr>
        <p:spPr>
          <a:xfrm>
            <a:off x="4300870" y="1287036"/>
            <a:ext cx="3819951" cy="40934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Апостол Иоанн Богослов свидетельствует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своем послании о том, каким счастьем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было для апостолов видеть Господа,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Касаться Его, приобщаясь к жизни Самого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Бога. Частицу этого счастья и благодати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Дарит нам Церковь через изображения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Господа Иисуса Христа.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9" y="1060704"/>
            <a:ext cx="3860800" cy="454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9750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8" y="279400"/>
            <a:ext cx="4977769" cy="626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200" y="1917700"/>
            <a:ext cx="5664200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Первый образ Иисуса Христа появился во время Его земной жизни. Сам Спаситель дал нам Свое изображение. Умывшись, Он отер полотенцем пречистый Лик, который чудесно изобразился на этом плате.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" y="0"/>
            <a:ext cx="4562873" cy="657860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5410200" y="1519585"/>
            <a:ext cx="5537200" cy="35394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Христос исполнил просьбу царя </a:t>
            </a:r>
            <a:r>
              <a:rPr lang="ru-RU" sz="2800" dirty="0" err="1" smtClean="0">
                <a:latin typeface="Georgia" panose="02040502050405020303" pitchFamily="18" charset="0"/>
              </a:rPr>
              <a:t>Эдесского</a:t>
            </a:r>
            <a:r>
              <a:rPr lang="ru-RU" sz="2800" dirty="0" smtClean="0">
                <a:latin typeface="Georgia" panose="02040502050405020303" pitchFamily="18" charset="0"/>
              </a:rPr>
              <a:t> </a:t>
            </a:r>
            <a:r>
              <a:rPr lang="ru-RU" sz="2800" dirty="0" err="1" smtClean="0">
                <a:latin typeface="Georgia" panose="02040502050405020303" pitchFamily="18" charset="0"/>
              </a:rPr>
              <a:t>Авгаря</a:t>
            </a:r>
            <a:r>
              <a:rPr lang="ru-RU" sz="2800" dirty="0" smtClean="0">
                <a:latin typeface="Georgia" panose="02040502050405020303" pitchFamily="18" charset="0"/>
              </a:rPr>
              <a:t> и послал ему Свой образ, запечатлевшийся на плате. Приложившись к этому плату, </a:t>
            </a:r>
            <a:r>
              <a:rPr lang="ru-RU" sz="2800" dirty="0" err="1" smtClean="0">
                <a:latin typeface="Georgia" panose="02040502050405020303" pitchFamily="18" charset="0"/>
              </a:rPr>
              <a:t>Авгарь</a:t>
            </a:r>
            <a:r>
              <a:rPr lang="ru-RU" sz="2800" dirty="0" smtClean="0">
                <a:latin typeface="Georgia" panose="02040502050405020303" pitchFamily="18" charset="0"/>
              </a:rPr>
              <a:t> очистился от проказы. Этот образ известен под названием Нерукотворный Спас.</a:t>
            </a:r>
            <a:endParaRPr lang="ru-R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3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" y="330199"/>
            <a:ext cx="4596151" cy="6121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TextBox 2"/>
          <p:cNvSpPr txBox="1"/>
          <p:nvPr/>
        </p:nvSpPr>
        <p:spPr>
          <a:xfrm>
            <a:off x="4845315" y="1190296"/>
            <a:ext cx="2946400" cy="440120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Особым почитанием и благодатной силой обладают иконы Божией Матери. В иконе Богоматери мы имеем Ту, Которая послужила воплощению Богочеловека. Поэтому иконы Богоматери занимают особое место. В храме и на богослужении они находятся рядом с иконами Спасителя</a:t>
            </a:r>
            <a:endParaRPr lang="ru-RU" sz="2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88" y="343529"/>
            <a:ext cx="4167312" cy="61080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488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636</Words>
  <Application>Microsoft Office PowerPoint</Application>
  <PresentationFormat>Широкоэкранный</PresentationFormat>
  <Paragraphs>42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w10-64</dc:creator>
  <cp:lastModifiedBy>w10-64</cp:lastModifiedBy>
  <cp:revision>36</cp:revision>
  <dcterms:created xsi:type="dcterms:W3CDTF">2021-10-08T18:57:45Z</dcterms:created>
  <dcterms:modified xsi:type="dcterms:W3CDTF">2021-11-10T11:59:22Z</dcterms:modified>
</cp:coreProperties>
</file>